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6" r:id="rId1"/>
    <p:sldMasterId id="2147483652" r:id="rId2"/>
    <p:sldMasterId id="2147483681" r:id="rId3"/>
  </p:sldMasterIdLst>
  <p:notesMasterIdLst>
    <p:notesMasterId r:id="rId9"/>
  </p:notesMasterIdLst>
  <p:handoutMasterIdLst>
    <p:handoutMasterId r:id="rId10"/>
  </p:handoutMasterIdLst>
  <p:sldIdLst>
    <p:sldId id="458" r:id="rId4"/>
    <p:sldId id="452" r:id="rId5"/>
    <p:sldId id="453" r:id="rId6"/>
    <p:sldId id="454" r:id="rId7"/>
    <p:sldId id="456" r:id="rId8"/>
  </p:sldIdLst>
  <p:sldSz cx="9144000" cy="6858000" type="screen4x3"/>
  <p:notesSz cx="6669088" cy="9775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lnSpc>
        <a:spcPct val="90000"/>
      </a:lnSpc>
      <a:spcBef>
        <a:spcPct val="0"/>
      </a:spcBef>
      <a:spcAft>
        <a:spcPct val="60000"/>
      </a:spcAft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60000"/>
      </a:spcAft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60000"/>
      </a:spcAft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60000"/>
      </a:spcAft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60000"/>
      </a:spcAft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6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2724">
          <p15:clr>
            <a:srgbClr val="A4A3A4"/>
          </p15:clr>
        </p15:guide>
        <p15:guide id="5" pos="454">
          <p15:clr>
            <a:srgbClr val="A4A3A4"/>
          </p15:clr>
        </p15:guide>
        <p15:guide id="6" pos="5088">
          <p15:clr>
            <a:srgbClr val="A4A3A4"/>
          </p15:clr>
        </p15:guide>
        <p15:guide id="7" pos="2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00FF"/>
    <a:srgbClr val="0099FF"/>
    <a:srgbClr val="99CCFF"/>
    <a:srgbClr val="FFFF00"/>
    <a:srgbClr val="FF3300"/>
    <a:srgbClr val="99FF99"/>
    <a:srgbClr val="FFFFFF"/>
    <a:srgbClr val="659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30" autoAdjust="0"/>
    <p:restoredTop sz="94682" autoAdjust="0"/>
  </p:normalViewPr>
  <p:slideViewPr>
    <p:cSldViewPr>
      <p:cViewPr>
        <p:scale>
          <a:sx n="100" d="100"/>
          <a:sy n="100" d="100"/>
        </p:scale>
        <p:origin x="1458" y="342"/>
      </p:cViewPr>
      <p:guideLst>
        <p:guide orient="horz" pos="3726"/>
        <p:guide orient="horz" pos="912"/>
        <p:guide orient="horz" pos="768"/>
        <p:guide pos="2724"/>
        <p:guide pos="454"/>
        <p:guide pos="5088"/>
        <p:guide pos="28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3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8188"/>
            <a:ext cx="4867275" cy="3649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584" y="4644461"/>
            <a:ext cx="4891920" cy="43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0" tIns="45615" rIns="92860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690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2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8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1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4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D:\Leica\Geomax\balken_01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5"/>
          <a:stretch>
            <a:fillRect/>
          </a:stretch>
        </p:blipFill>
        <p:spPr bwMode="auto">
          <a:xfrm>
            <a:off x="7954963" y="0"/>
            <a:ext cx="1189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8" descr="D:\Leica\Geomax\strich_01.jp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90600"/>
            <a:ext cx="7283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381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795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de-CH" sz="1600" b="0" i="1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57200"/>
            <a:ext cx="2143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6" name="Rectangle 1032"/>
          <p:cNvSpPr>
            <a:spLocks noGrp="1" noChangeArrowheads="1"/>
          </p:cNvSpPr>
          <p:nvPr>
            <p:ph type="ctrTitle" sz="quarter"/>
          </p:nvPr>
        </p:nvSpPr>
        <p:spPr>
          <a:xfrm>
            <a:off x="720725" y="2133600"/>
            <a:ext cx="7051675" cy="12842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Klicken Sie, um das Titelformat zu bearbeiten</a:t>
            </a:r>
          </a:p>
        </p:txBody>
      </p:sp>
      <p:sp>
        <p:nvSpPr>
          <p:cNvPr id="544777" name="Rectangle 10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0725" y="4114800"/>
            <a:ext cx="7051675" cy="12922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noProof="0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7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8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18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0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3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D:\Leica\Geomax\balken_01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5"/>
          <a:stretch>
            <a:fillRect/>
          </a:stretch>
        </p:blipFill>
        <p:spPr bwMode="auto">
          <a:xfrm>
            <a:off x="7954963" y="0"/>
            <a:ext cx="1189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8" descr="D:\Leica\Geomax\strich_01.jp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90600"/>
            <a:ext cx="7283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381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795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 sz="1400" b="1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 sz="1400" b="1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 sz="1400" b="1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 sz="14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de-CH" altLang="en-US" sz="1600" b="0" i="1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57200"/>
            <a:ext cx="2143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6" name="Rectangle 1032"/>
          <p:cNvSpPr>
            <a:spLocks noGrp="1" noChangeArrowheads="1"/>
          </p:cNvSpPr>
          <p:nvPr>
            <p:ph type="ctrTitle" sz="quarter"/>
          </p:nvPr>
        </p:nvSpPr>
        <p:spPr>
          <a:xfrm>
            <a:off x="720725" y="2133600"/>
            <a:ext cx="7051675" cy="12842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Klicken Sie, um das Titelformat zu bearbeiten</a:t>
            </a:r>
          </a:p>
        </p:txBody>
      </p:sp>
      <p:sp>
        <p:nvSpPr>
          <p:cNvPr id="544777" name="Rectangle 10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0725" y="4114800"/>
            <a:ext cx="7051675" cy="12922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noProof="0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403388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</a:t>
            </a:r>
            <a:fld id="{D0C2E802-ABBE-4A36-BD73-D7AC8DA09B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01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8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23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2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3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38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D:\Leica\Geomax\balken_01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0"/>
            <a:ext cx="76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219200"/>
            <a:ext cx="7358062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533400"/>
            <a:ext cx="73580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Titelformat zu bearbeiten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77000"/>
            <a:ext cx="36004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800" i="0"/>
            </a:lvl1pPr>
          </a:lstStyle>
          <a:p>
            <a:pPr>
              <a:lnSpc>
                <a:spcPct val="100000"/>
              </a:lnSpc>
              <a:spcAft>
                <a:spcPct val="0"/>
              </a:spcAft>
              <a:defRPr/>
            </a:pPr>
            <a:endParaRPr lang="de-DE" b="0"/>
          </a:p>
        </p:txBody>
      </p:sp>
      <p:sp>
        <p:nvSpPr>
          <p:cNvPr id="543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3825"/>
            <a:ext cx="609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800" i="0"/>
            </a:lvl1pPr>
          </a:lstStyle>
          <a:p>
            <a:pPr>
              <a:lnSpc>
                <a:spcPct val="100000"/>
              </a:lnSpc>
              <a:spcAft>
                <a:spcPct val="0"/>
              </a:spcAft>
              <a:defRPr/>
            </a:pPr>
            <a:r>
              <a:rPr lang="de-DE" b="0"/>
              <a:t>   </a:t>
            </a:r>
            <a:fld id="{C678247B-8278-4833-99AA-2A5A8F2319D9}" type="slidenum">
              <a:rPr lang="de-DE" b="0"/>
              <a:pPr>
                <a:lnSpc>
                  <a:spcPct val="100000"/>
                </a:lnSpc>
                <a:spcAft>
                  <a:spcPct val="0"/>
                </a:spcAft>
                <a:defRPr/>
              </a:pPr>
              <a:t>‹#›</a:t>
            </a:fld>
            <a:endParaRPr lang="de-DE" b="0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070600"/>
            <a:ext cx="160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6000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288925" indent="-287338" algn="l" rtl="0" eaLnBrk="0" fontAlgn="base" hangingPunct="0">
        <a:spcBef>
          <a:spcPct val="20000"/>
        </a:spcBef>
        <a:spcAft>
          <a:spcPct val="60000"/>
        </a:spcAft>
        <a:buClr>
          <a:srgbClr val="E67015"/>
        </a:buClr>
        <a:buSzPct val="100000"/>
        <a:buFont typeface="Wingdings" pitchFamily="2" charset="2"/>
        <a:buChar char="l"/>
        <a:defRPr sz="2000" b="1">
          <a:solidFill>
            <a:srgbClr val="000000"/>
          </a:solidFill>
          <a:latin typeface="+mn-lt"/>
        </a:defRPr>
      </a:lvl2pPr>
      <a:lvl3pPr marL="571500" indent="-28098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3pPr>
      <a:lvl4pPr marL="857250" indent="-284163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4pPr>
      <a:lvl5pPr marL="11461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5pPr>
      <a:lvl6pPr marL="16033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6pPr>
      <a:lvl7pPr marL="20605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7pPr>
      <a:lvl8pPr marL="25177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8pPr>
      <a:lvl9pPr marL="29749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D:\Leica\Geomax\balken_01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0"/>
            <a:ext cx="76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219200"/>
            <a:ext cx="7358062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533400"/>
            <a:ext cx="73580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das Titelformat zu bearbeiten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77000"/>
            <a:ext cx="36004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8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3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3825"/>
            <a:ext cx="609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b="0" i="0"/>
            </a:lvl1pPr>
          </a:lstStyle>
          <a:p>
            <a:pPr>
              <a:defRPr/>
            </a:pPr>
            <a:r>
              <a:rPr lang="de-DE"/>
              <a:t>   </a:t>
            </a:r>
            <a:fld id="{A22F773A-B8FE-44A2-9BC1-94267AE96F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4103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070600"/>
            <a:ext cx="160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6701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6000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288925" indent="-287338" algn="l" rtl="0" eaLnBrk="0" fontAlgn="base" hangingPunct="0">
        <a:spcBef>
          <a:spcPct val="20000"/>
        </a:spcBef>
        <a:spcAft>
          <a:spcPct val="60000"/>
        </a:spcAft>
        <a:buClr>
          <a:srgbClr val="E67015"/>
        </a:buClr>
        <a:buSzPct val="100000"/>
        <a:buFont typeface="Wingdings" pitchFamily="2" charset="2"/>
        <a:buChar char="l"/>
        <a:defRPr sz="2000" b="1">
          <a:solidFill>
            <a:srgbClr val="000000"/>
          </a:solidFill>
          <a:latin typeface="+mn-lt"/>
        </a:defRPr>
      </a:lvl2pPr>
      <a:lvl3pPr marL="571500" indent="-28098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3pPr>
      <a:lvl4pPr marL="857250" indent="-284163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4pPr>
      <a:lvl5pPr marL="11461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5pPr>
      <a:lvl6pPr marL="16033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6pPr>
      <a:lvl7pPr marL="20605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7pPr>
      <a:lvl8pPr marL="25177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8pPr>
      <a:lvl9pPr marL="2974975" indent="-287338" algn="l" rtl="0" eaLnBrk="0" fontAlgn="base" hangingPunct="0">
        <a:spcBef>
          <a:spcPct val="0"/>
        </a:spcBef>
        <a:spcAft>
          <a:spcPct val="60000"/>
        </a:spcAft>
        <a:buClr>
          <a:srgbClr val="E67015"/>
        </a:buClr>
        <a:buSzPct val="100000"/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3810000" cy="4572000"/>
          </a:xfrm>
        </p:spPr>
        <p:txBody>
          <a:bodyPr/>
          <a:lstStyle/>
          <a:p>
            <a:r>
              <a:rPr lang="en-GB" sz="3200" dirty="0"/>
              <a:t>GeoMax </a:t>
            </a:r>
            <a:br>
              <a:rPr lang="en-GB" sz="3200" dirty="0"/>
            </a:br>
            <a:r>
              <a:rPr lang="en-GB" sz="3200" dirty="0"/>
              <a:t>Field Controller</a:t>
            </a:r>
            <a:br>
              <a:rPr lang="en-GB" sz="3200" dirty="0"/>
            </a:br>
            <a:r>
              <a:rPr lang="en-GB" sz="3200" dirty="0"/>
              <a:t>Zenius8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Presentation</a:t>
            </a:r>
            <a:b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1.0</a:t>
            </a:r>
            <a:endParaRPr lang="en-US" sz="3200" dirty="0"/>
          </a:p>
        </p:txBody>
      </p:sp>
      <p:pic>
        <p:nvPicPr>
          <p:cNvPr id="5" name="Picture 3" descr="I:\Release\Geo\Geomax\03 - General\Images\GeoMax_fond2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/>
          <a:stretch/>
        </p:blipFill>
        <p:spPr bwMode="auto">
          <a:xfrm>
            <a:off x="4580625" y="1038225"/>
            <a:ext cx="3377239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86400" y="1562100"/>
            <a:ext cx="1905000" cy="4457700"/>
            <a:chOff x="6248402" y="1295400"/>
            <a:chExt cx="1698703" cy="38481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2" y="1295400"/>
              <a:ext cx="1698703" cy="384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I:\Release\Geo\Geomax\05 -Field Software\X-PAD\Screenshots\Portrait\VolW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254" y="1770062"/>
              <a:ext cx="1278994" cy="202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6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GB" dirty="0"/>
              <a:t>GeoMax Zenius8</a:t>
            </a:r>
            <a:br>
              <a:rPr lang="en-GB" dirty="0"/>
            </a:br>
            <a:r>
              <a:rPr lang="en-GB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What is it?</a:t>
            </a:r>
            <a:endParaRPr lang="en-GB" baseline="2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 descr="I:\THEO\GeoMax\06 - Field Controller\Projects\02 - Latium (Nautiz,...)\Nautiz\from Handheld\Images\nautiz-x8-expansion-cap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9902" r="52481" b="4607"/>
          <a:stretch/>
        </p:blipFill>
        <p:spPr bwMode="auto">
          <a:xfrm>
            <a:off x="3104138" y="1724138"/>
            <a:ext cx="1713268" cy="48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14703"/>
            <a:ext cx="367280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chemeClr val="tx1"/>
                </a:solidFill>
              </a:rPr>
              <a:t>Premium Class </a:t>
            </a:r>
            <a:r>
              <a:rPr lang="de-CH" sz="1600" dirty="0" err="1">
                <a:solidFill>
                  <a:schemeClr val="tx1"/>
                </a:solidFill>
              </a:rPr>
              <a:t>FieldController</a:t>
            </a:r>
            <a:endParaRPr lang="de-CH" sz="16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361615" y="1449089"/>
            <a:ext cx="1048585" cy="698660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04448" y="1239634"/>
            <a:ext cx="2819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Long Range Bluetooth Cap *</a:t>
            </a:r>
          </a:p>
        </p:txBody>
      </p:sp>
      <p:cxnSp>
        <p:nvCxnSpPr>
          <p:cNvPr id="12" name="Straight Connector 11"/>
          <p:cNvCxnSpPr>
            <a:stCxn id="15" idx="1"/>
          </p:cNvCxnSpPr>
          <p:nvPr/>
        </p:nvCxnSpPr>
        <p:spPr bwMode="auto">
          <a:xfrm flipH="1">
            <a:off x="4409536" y="3755160"/>
            <a:ext cx="1047391" cy="753149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7695" y="3087782"/>
            <a:ext cx="2819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 err="1"/>
              <a:t>WinMobile</a:t>
            </a:r>
            <a:r>
              <a:rPr lang="de-CH" b="0" dirty="0"/>
              <a:t> &amp; Android OS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395159" y="3316676"/>
            <a:ext cx="1028700" cy="704368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56927" y="3612044"/>
            <a:ext cx="2819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OS </a:t>
            </a:r>
            <a:r>
              <a:rPr lang="de-CH" b="0" dirty="0" err="1"/>
              <a:t>customized</a:t>
            </a:r>
            <a:r>
              <a:rPr lang="de-CH" b="0" dirty="0"/>
              <a:t> </a:t>
            </a:r>
            <a:r>
              <a:rPr lang="de-CH" b="0" dirty="0" err="1"/>
              <a:t>for</a:t>
            </a:r>
            <a:r>
              <a:rPr lang="de-CH" b="0" dirty="0"/>
              <a:t> GeoMax</a:t>
            </a:r>
          </a:p>
        </p:txBody>
      </p:sp>
      <p:cxnSp>
        <p:nvCxnSpPr>
          <p:cNvPr id="16" name="Straight Connector 15"/>
          <p:cNvCxnSpPr>
            <a:stCxn id="29" idx="1"/>
          </p:cNvCxnSpPr>
          <p:nvPr/>
        </p:nvCxnSpPr>
        <p:spPr bwMode="auto">
          <a:xfrm flipH="1">
            <a:off x="4361615" y="2547936"/>
            <a:ext cx="1047867" cy="596062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04448" y="1845618"/>
            <a:ext cx="25203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Extra large 4.7" </a:t>
            </a:r>
            <a:r>
              <a:rPr lang="de-CH" b="0" dirty="0" err="1"/>
              <a:t>screen</a:t>
            </a:r>
            <a:endParaRPr lang="de-CH" b="0" dirty="0"/>
          </a:p>
        </p:txBody>
      </p:sp>
      <p:cxnSp>
        <p:nvCxnSpPr>
          <p:cNvPr id="21" name="Straight Connector 20"/>
          <p:cNvCxnSpPr>
            <a:stCxn id="26" idx="3"/>
          </p:cNvCxnSpPr>
          <p:nvPr/>
        </p:nvCxnSpPr>
        <p:spPr bwMode="auto">
          <a:xfrm>
            <a:off x="2511264" y="2900370"/>
            <a:ext cx="1228402" cy="669757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67649" y="2100777"/>
            <a:ext cx="178577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8 M </a:t>
            </a:r>
            <a:r>
              <a:rPr lang="de-CH" b="0" dirty="0" err="1"/>
              <a:t>Pix</a:t>
            </a:r>
            <a:r>
              <a:rPr lang="de-CH" b="0" dirty="0"/>
              <a:t> </a:t>
            </a:r>
            <a:r>
              <a:rPr lang="de-CH" b="0" dirty="0" err="1"/>
              <a:t>Camera</a:t>
            </a:r>
            <a:endParaRPr lang="de-CH" b="0" dirty="0"/>
          </a:p>
        </p:txBody>
      </p:sp>
      <p:cxnSp>
        <p:nvCxnSpPr>
          <p:cNvPr id="25" name="Straight Connector 24"/>
          <p:cNvCxnSpPr>
            <a:stCxn id="30" idx="3"/>
          </p:cNvCxnSpPr>
          <p:nvPr/>
        </p:nvCxnSpPr>
        <p:spPr bwMode="auto">
          <a:xfrm>
            <a:off x="2532422" y="3467788"/>
            <a:ext cx="1208904" cy="657520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0064" y="2619908"/>
            <a:ext cx="19812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0" dirty="0"/>
              <a:t>Large Memory</a:t>
            </a:r>
          </a:p>
          <a:p>
            <a:pPr algn="r"/>
            <a:r>
              <a:rPr lang="de-CH" sz="1050" b="0" dirty="0"/>
              <a:t>(1 GB RAM, 4 GB Storage)</a:t>
            </a:r>
          </a:p>
        </p:txBody>
      </p:sp>
      <p:cxnSp>
        <p:nvCxnSpPr>
          <p:cNvPr id="27" name="Straight Connector 26"/>
          <p:cNvCxnSpPr>
            <a:stCxn id="31" idx="3"/>
          </p:cNvCxnSpPr>
          <p:nvPr/>
        </p:nvCxnSpPr>
        <p:spPr bwMode="auto">
          <a:xfrm>
            <a:off x="2511264" y="4111304"/>
            <a:ext cx="1230062" cy="720545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1"/>
          </p:cNvCxnSpPr>
          <p:nvPr/>
        </p:nvCxnSpPr>
        <p:spPr bwMode="auto">
          <a:xfrm flipH="1">
            <a:off x="4370292" y="1988734"/>
            <a:ext cx="1034156" cy="666472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09482" y="2404820"/>
            <a:ext cx="25203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Rain-/ </a:t>
            </a:r>
            <a:r>
              <a:rPr lang="de-CH" b="0" dirty="0" err="1"/>
              <a:t>wet</a:t>
            </a:r>
            <a:r>
              <a:rPr lang="de-CH" b="0" dirty="0"/>
              <a:t> </a:t>
            </a:r>
            <a:r>
              <a:rPr lang="de-CH" b="0" dirty="0" err="1"/>
              <a:t>mode</a:t>
            </a:r>
            <a:endParaRPr lang="de-CH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551222" y="3324672"/>
            <a:ext cx="1981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0" dirty="0" err="1"/>
              <a:t>MicroSD</a:t>
            </a:r>
            <a:r>
              <a:rPr lang="de-CH" b="0" dirty="0"/>
              <a:t> Card </a:t>
            </a:r>
            <a:r>
              <a:rPr lang="de-CH" b="0" dirty="0" err="1"/>
              <a:t>slot</a:t>
            </a:r>
            <a:endParaRPr lang="de-CH" sz="105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30064" y="3871238"/>
            <a:ext cx="1981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0" dirty="0"/>
              <a:t>RS232/USB/WiFi/ Bluetooth</a:t>
            </a:r>
            <a:endParaRPr lang="de-CH" sz="1050" b="0" dirty="0"/>
          </a:p>
        </p:txBody>
      </p:sp>
      <p:cxnSp>
        <p:nvCxnSpPr>
          <p:cNvPr id="32" name="Straight Connector 31"/>
          <p:cNvCxnSpPr>
            <a:stCxn id="33" idx="3"/>
          </p:cNvCxnSpPr>
          <p:nvPr/>
        </p:nvCxnSpPr>
        <p:spPr bwMode="auto">
          <a:xfrm>
            <a:off x="2549792" y="4644077"/>
            <a:ext cx="1212128" cy="761102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8592" y="4500961"/>
            <a:ext cx="1981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0" dirty="0"/>
              <a:t>56 Channel GNSS</a:t>
            </a:r>
            <a:endParaRPr lang="de-CH" sz="1050" b="0" dirty="0"/>
          </a:p>
        </p:txBody>
      </p:sp>
      <p:cxnSp>
        <p:nvCxnSpPr>
          <p:cNvPr id="34" name="Straight Connector 33"/>
          <p:cNvCxnSpPr>
            <a:stCxn id="37" idx="3"/>
          </p:cNvCxnSpPr>
          <p:nvPr/>
        </p:nvCxnSpPr>
        <p:spPr bwMode="auto">
          <a:xfrm>
            <a:off x="2559388" y="5454647"/>
            <a:ext cx="1110502" cy="681206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78583" y="3990658"/>
            <a:ext cx="1981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Hot </a:t>
            </a:r>
            <a:r>
              <a:rPr lang="de-CH" b="0" dirty="0" err="1"/>
              <a:t>swapable</a:t>
            </a:r>
            <a:r>
              <a:rPr lang="de-CH" b="0" dirty="0"/>
              <a:t> </a:t>
            </a:r>
            <a:r>
              <a:rPr lang="de-CH" b="0" dirty="0" err="1"/>
              <a:t>batteries</a:t>
            </a:r>
            <a:endParaRPr lang="de-CH" sz="105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5470765" y="5077877"/>
            <a:ext cx="198120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Light </a:t>
            </a:r>
            <a:r>
              <a:rPr lang="de-CH" b="0" dirty="0" err="1"/>
              <a:t>weight</a:t>
            </a:r>
            <a:r>
              <a:rPr lang="de-CH" b="0" dirty="0"/>
              <a:t> </a:t>
            </a:r>
          </a:p>
          <a:p>
            <a:r>
              <a:rPr lang="de-CH" sz="1050" b="0" dirty="0"/>
              <a:t>(490 g)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8188" y="5052998"/>
            <a:ext cx="1981200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0" dirty="0" err="1"/>
              <a:t>Very</a:t>
            </a:r>
            <a:r>
              <a:rPr lang="de-CH" b="0" dirty="0"/>
              <a:t> Robust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de-CH" sz="1050" b="0" dirty="0"/>
              <a:t>IP67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de-CH" sz="1050" b="0" dirty="0"/>
              <a:t>Vibration MIL  Std.</a:t>
            </a:r>
          </a:p>
        </p:txBody>
      </p:sp>
      <p:cxnSp>
        <p:nvCxnSpPr>
          <p:cNvPr id="42" name="Straight Connector 41"/>
          <p:cNvCxnSpPr>
            <a:stCxn id="35" idx="1"/>
          </p:cNvCxnSpPr>
          <p:nvPr/>
        </p:nvCxnSpPr>
        <p:spPr bwMode="auto">
          <a:xfrm flipH="1">
            <a:off x="4409536" y="4230724"/>
            <a:ext cx="1069047" cy="722276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1"/>
          </p:cNvCxnSpPr>
          <p:nvPr/>
        </p:nvCxnSpPr>
        <p:spPr bwMode="auto">
          <a:xfrm flipH="1">
            <a:off x="4408392" y="5358339"/>
            <a:ext cx="1062373" cy="785399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2517649" y="2261085"/>
            <a:ext cx="1158517" cy="501577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52927" y="6467095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/>
              <a:t>* optional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8647" y="4572000"/>
            <a:ext cx="1981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/>
              <a:t>7-8 h Operating time</a:t>
            </a:r>
            <a:endParaRPr lang="de-CH" sz="1050" b="0" dirty="0"/>
          </a:p>
        </p:txBody>
      </p:sp>
      <p:cxnSp>
        <p:nvCxnSpPr>
          <p:cNvPr id="67" name="Straight Connector 66"/>
          <p:cNvCxnSpPr>
            <a:stCxn id="66" idx="1"/>
          </p:cNvCxnSpPr>
          <p:nvPr/>
        </p:nvCxnSpPr>
        <p:spPr bwMode="auto">
          <a:xfrm flipH="1">
            <a:off x="4419601" y="4812066"/>
            <a:ext cx="1069046" cy="722276"/>
          </a:xfrm>
          <a:prstGeom prst="line">
            <a:avLst/>
          </a:prstGeom>
          <a:ln w="28575">
            <a:headEnd type="none" w="med" len="med"/>
            <a:tailEnd type="oval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207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GB" dirty="0"/>
              <a:t>GeoMax Zenius8</a:t>
            </a:r>
            <a:br>
              <a:rPr lang="en-GB" dirty="0"/>
            </a:br>
            <a:r>
              <a:rPr lang="en-GB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Delivery contents</a:t>
            </a:r>
            <a:endParaRPr lang="en-GB" baseline="2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20000" r="24632" b="20588"/>
          <a:stretch/>
        </p:blipFill>
        <p:spPr>
          <a:xfrm>
            <a:off x="6248400" y="1600200"/>
            <a:ext cx="806513" cy="708329"/>
          </a:xfrm>
          <a:prstGeom prst="rect">
            <a:avLst/>
          </a:prstGeom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25659"/>
              </p:ext>
            </p:extLst>
          </p:nvPr>
        </p:nvGraphicFramePr>
        <p:xfrm>
          <a:off x="381000" y="1219200"/>
          <a:ext cx="7848600" cy="5288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Qty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Image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GeoMax Zenius8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Li-Ion, 5.2 Ah</a:t>
                      </a:r>
                      <a:endParaRPr lang="de-CH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Capacitive stylus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USB Host-USB Mini cable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USB charging cable with 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EU/UK/US/AUS power adapter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Hand strap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Quick Guide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20000" r="24632" b="20588"/>
          <a:stretch/>
        </p:blipFill>
        <p:spPr>
          <a:xfrm>
            <a:off x="6801174" y="2470039"/>
            <a:ext cx="663544" cy="5827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41187" r="10001" b="41111"/>
          <a:stretch/>
        </p:blipFill>
        <p:spPr>
          <a:xfrm>
            <a:off x="6165277" y="3305898"/>
            <a:ext cx="1779271" cy="3048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6666" r="20833" b="26667"/>
          <a:stretch/>
        </p:blipFill>
        <p:spPr>
          <a:xfrm>
            <a:off x="6689755" y="3947285"/>
            <a:ext cx="941294" cy="685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t="19764" r="21239" b="20283"/>
          <a:stretch/>
        </p:blipFill>
        <p:spPr>
          <a:xfrm>
            <a:off x="6716649" y="4659317"/>
            <a:ext cx="914400" cy="7039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0000" r="23333" b="17778"/>
          <a:stretch/>
        </p:blipFill>
        <p:spPr>
          <a:xfrm>
            <a:off x="6814620" y="5471285"/>
            <a:ext cx="718457" cy="6096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7251" r="62941" b="22519"/>
          <a:stretch/>
        </p:blipFill>
        <p:spPr>
          <a:xfrm rot="5400000">
            <a:off x="6773167" y="1276176"/>
            <a:ext cx="647147" cy="14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387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GB" dirty="0"/>
              <a:t>GeoMax Zenius8</a:t>
            </a:r>
            <a:br>
              <a:rPr lang="en-GB" dirty="0"/>
            </a:br>
            <a:r>
              <a:rPr lang="en-GB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Accessories</a:t>
            </a:r>
            <a:endParaRPr lang="en-GB" baseline="2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42099"/>
              </p:ext>
            </p:extLst>
          </p:nvPr>
        </p:nvGraphicFramePr>
        <p:xfrm>
          <a:off x="381000" y="1219200"/>
          <a:ext cx="7848600" cy="518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Art.No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Image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864557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Range Bluetooth Cap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864559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Li-Ion, 5.2 Ah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864561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Car-Charger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864562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Holder</a:t>
                      </a:r>
                      <a:endParaRPr lang="de-CH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20000" r="24632" b="20588"/>
          <a:stretch/>
        </p:blipFill>
        <p:spPr>
          <a:xfrm>
            <a:off x="6096000" y="2851626"/>
            <a:ext cx="1066800" cy="9369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31762" r="36278" b="19374"/>
          <a:stretch/>
        </p:blipFill>
        <p:spPr>
          <a:xfrm>
            <a:off x="6096000" y="4038600"/>
            <a:ext cx="1066800" cy="101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37778" r="11667" b="40000"/>
          <a:stretch/>
        </p:blipFill>
        <p:spPr>
          <a:xfrm rot="16200000">
            <a:off x="6076950" y="1858468"/>
            <a:ext cx="1104900" cy="6313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420981"/>
            <a:ext cx="1603124" cy="8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42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GB" dirty="0"/>
              <a:t>GeoMax Zenius8</a:t>
            </a:r>
            <a:br>
              <a:rPr lang="en-GB" dirty="0"/>
            </a:br>
            <a:r>
              <a:rPr lang="en-GB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Marketing Material  &amp; more</a:t>
            </a:r>
            <a:endParaRPr lang="en-GB" baseline="2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66154"/>
              </p:ext>
            </p:extLst>
          </p:nvPr>
        </p:nvGraphicFramePr>
        <p:xfrm>
          <a:off x="381000" y="1219200"/>
          <a:ext cx="3886200" cy="24836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de-CH" sz="1600" dirty="0" err="1">
                          <a:latin typeface="+mj-lt"/>
                        </a:rPr>
                        <a:t>Product</a:t>
                      </a:r>
                      <a:r>
                        <a:rPr lang="de-CH" sz="1600" baseline="0" dirty="0">
                          <a:latin typeface="+mj-lt"/>
                        </a:rPr>
                        <a:t> </a:t>
                      </a:r>
                      <a:r>
                        <a:rPr lang="de-CH" sz="1600" baseline="0" dirty="0" err="1">
                          <a:latin typeface="+mj-lt"/>
                        </a:rPr>
                        <a:t>Overview</a:t>
                      </a:r>
                      <a:r>
                        <a:rPr lang="de-CH" sz="1600" baseline="0" dirty="0">
                          <a:latin typeface="+mj-lt"/>
                        </a:rPr>
                        <a:t> &amp; </a:t>
                      </a:r>
                      <a:r>
                        <a:rPr lang="de-CH" sz="1600" baseline="0" dirty="0" err="1">
                          <a:latin typeface="+mj-lt"/>
                        </a:rPr>
                        <a:t>Positioning</a:t>
                      </a:r>
                      <a:endParaRPr lang="de-CH" sz="1600" dirty="0">
                        <a:latin typeface="+mj-l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fr-CH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baseline="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overview</a:t>
                      </a:r>
                      <a:r>
                        <a:rPr lang="fr-CH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CH" sz="1600" baseline="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xls</a:t>
                      </a:r>
                      <a:r>
                        <a:rPr lang="fr-CH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baseline="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sheet</a:t>
                      </a:r>
                      <a:r>
                        <a:rPr lang="fr-CH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CH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68038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 Library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User Manual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Quick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Guide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OS Win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sym typeface="Wingdings" panose="05000000000000000000" pitchFamily="2" charset="2"/>
                        </a:rPr>
                        <a:t> Android conversion guide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GeoMax 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962400"/>
            <a:ext cx="432842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All data </a:t>
            </a:r>
            <a:r>
              <a:rPr lang="fr-CH" dirty="0" err="1"/>
              <a:t>available</a:t>
            </a:r>
            <a:r>
              <a:rPr lang="fr-CH" dirty="0"/>
              <a:t> on the GeoMax </a:t>
            </a:r>
            <a:r>
              <a:rPr lang="fr-CH" dirty="0" err="1"/>
              <a:t>website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539406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Standarddesign">
  <a:themeElements>
    <a:clrScheme name="Standarddesign 10">
      <a:dk1>
        <a:srgbClr val="000000"/>
      </a:dk1>
      <a:lt1>
        <a:srgbClr val="FFFFFF"/>
      </a:lt1>
      <a:dk2>
        <a:srgbClr val="E67015"/>
      </a:dk2>
      <a:lt2>
        <a:srgbClr val="A7A7A7"/>
      </a:lt2>
      <a:accent1>
        <a:srgbClr val="AFA280"/>
      </a:accent1>
      <a:accent2>
        <a:srgbClr val="FF9900"/>
      </a:accent2>
      <a:accent3>
        <a:srgbClr val="FFFFFF"/>
      </a:accent3>
      <a:accent4>
        <a:srgbClr val="000000"/>
      </a:accent4>
      <a:accent5>
        <a:srgbClr val="D4CEC0"/>
      </a:accent5>
      <a:accent6>
        <a:srgbClr val="E78A00"/>
      </a:accent6>
      <a:hlink>
        <a:srgbClr val="595959"/>
      </a:hlink>
      <a:folHlink>
        <a:srgbClr val="CC33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595959"/>
        </a:dk1>
        <a:lt1>
          <a:srgbClr val="FFFFFF"/>
        </a:lt1>
        <a:dk2>
          <a:srgbClr val="ED4119"/>
        </a:dk2>
        <a:lt2>
          <a:srgbClr val="5E574E"/>
        </a:lt2>
        <a:accent1>
          <a:srgbClr val="2A80B6"/>
        </a:accent1>
        <a:accent2>
          <a:srgbClr val="4F4B1F"/>
        </a:accent2>
        <a:accent3>
          <a:srgbClr val="FFFFFF"/>
        </a:accent3>
        <a:accent4>
          <a:srgbClr val="4B4B4B"/>
        </a:accent4>
        <a:accent5>
          <a:srgbClr val="ACC0D7"/>
        </a:accent5>
        <a:accent6>
          <a:srgbClr val="47431B"/>
        </a:accent6>
        <a:hlink>
          <a:srgbClr val="65979F"/>
        </a:hlink>
        <a:folHlink>
          <a:srgbClr val="BFA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EE0033"/>
        </a:dk2>
        <a:lt2>
          <a:srgbClr val="808080"/>
        </a:lt2>
        <a:accent1>
          <a:srgbClr val="BFA075"/>
        </a:accent1>
        <a:accent2>
          <a:srgbClr val="2A80B6"/>
        </a:accent2>
        <a:accent3>
          <a:srgbClr val="FFFFFF"/>
        </a:accent3>
        <a:accent4>
          <a:srgbClr val="000000"/>
        </a:accent4>
        <a:accent5>
          <a:srgbClr val="DCCDBD"/>
        </a:accent5>
        <a:accent6>
          <a:srgbClr val="2573A5"/>
        </a:accent6>
        <a:hlink>
          <a:srgbClr val="4F4B1F"/>
        </a:hlink>
        <a:folHlink>
          <a:srgbClr val="6597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E67015"/>
        </a:dk2>
        <a:lt2>
          <a:srgbClr val="A7A7A7"/>
        </a:lt2>
        <a:accent1>
          <a:srgbClr val="AFA2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4CEC0"/>
        </a:accent5>
        <a:accent6>
          <a:srgbClr val="E78A00"/>
        </a:accent6>
        <a:hlink>
          <a:srgbClr val="59595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6000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6000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Standarddesign 10">
      <a:dk1>
        <a:srgbClr val="000000"/>
      </a:dk1>
      <a:lt1>
        <a:srgbClr val="FFFFFF"/>
      </a:lt1>
      <a:dk2>
        <a:srgbClr val="E67015"/>
      </a:dk2>
      <a:lt2>
        <a:srgbClr val="A7A7A7"/>
      </a:lt2>
      <a:accent1>
        <a:srgbClr val="AFA280"/>
      </a:accent1>
      <a:accent2>
        <a:srgbClr val="FF9900"/>
      </a:accent2>
      <a:accent3>
        <a:srgbClr val="FFFFFF"/>
      </a:accent3>
      <a:accent4>
        <a:srgbClr val="000000"/>
      </a:accent4>
      <a:accent5>
        <a:srgbClr val="D4CEC0"/>
      </a:accent5>
      <a:accent6>
        <a:srgbClr val="E78A00"/>
      </a:accent6>
      <a:hlink>
        <a:srgbClr val="595959"/>
      </a:hlink>
      <a:folHlink>
        <a:srgbClr val="CC33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595959"/>
        </a:dk1>
        <a:lt1>
          <a:srgbClr val="FFFFFF"/>
        </a:lt1>
        <a:dk2>
          <a:srgbClr val="ED4119"/>
        </a:dk2>
        <a:lt2>
          <a:srgbClr val="5E574E"/>
        </a:lt2>
        <a:accent1>
          <a:srgbClr val="2A80B6"/>
        </a:accent1>
        <a:accent2>
          <a:srgbClr val="4F4B1F"/>
        </a:accent2>
        <a:accent3>
          <a:srgbClr val="FFFFFF"/>
        </a:accent3>
        <a:accent4>
          <a:srgbClr val="4B4B4B"/>
        </a:accent4>
        <a:accent5>
          <a:srgbClr val="ACC0D7"/>
        </a:accent5>
        <a:accent6>
          <a:srgbClr val="47431B"/>
        </a:accent6>
        <a:hlink>
          <a:srgbClr val="65979F"/>
        </a:hlink>
        <a:folHlink>
          <a:srgbClr val="BFA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EE0033"/>
        </a:dk2>
        <a:lt2>
          <a:srgbClr val="808080"/>
        </a:lt2>
        <a:accent1>
          <a:srgbClr val="BFA075"/>
        </a:accent1>
        <a:accent2>
          <a:srgbClr val="2A80B6"/>
        </a:accent2>
        <a:accent3>
          <a:srgbClr val="FFFFFF"/>
        </a:accent3>
        <a:accent4>
          <a:srgbClr val="000000"/>
        </a:accent4>
        <a:accent5>
          <a:srgbClr val="DCCDBD"/>
        </a:accent5>
        <a:accent6>
          <a:srgbClr val="2573A5"/>
        </a:accent6>
        <a:hlink>
          <a:srgbClr val="4F4B1F"/>
        </a:hlink>
        <a:folHlink>
          <a:srgbClr val="6597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E67015"/>
        </a:dk2>
        <a:lt2>
          <a:srgbClr val="A7A7A7"/>
        </a:lt2>
        <a:accent1>
          <a:srgbClr val="AFA2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4CEC0"/>
        </a:accent5>
        <a:accent6>
          <a:srgbClr val="E78A00"/>
        </a:accent6>
        <a:hlink>
          <a:srgbClr val="59595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On-screen Show (4:3)</PresentationFormat>
  <Paragraphs>63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Wingdings</vt:lpstr>
      <vt:lpstr>1_Standarddesign</vt:lpstr>
      <vt:lpstr>Custom Design</vt:lpstr>
      <vt:lpstr>3_Standarddesign</vt:lpstr>
      <vt:lpstr>GeoMax  Field Controller Zenius8  Product Presentation  V 1.0</vt:lpstr>
      <vt:lpstr>GeoMax Zenius8 What is it?</vt:lpstr>
      <vt:lpstr>GeoMax Zenius8 Delivery contents</vt:lpstr>
      <vt:lpstr>GeoMax Zenius8 Accessories</vt:lpstr>
      <vt:lpstr>GeoMax Zenius8 Marketing Material  &amp; more</vt:lpstr>
    </vt:vector>
  </TitlesOfParts>
  <Company>ADS Administrations- und Desktop-Service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Geomax</dc:title>
  <dc:creator>Christian Schaefer</dc:creator>
  <cp:lastModifiedBy>SCHÄFER Christian</cp:lastModifiedBy>
  <cp:revision>529</cp:revision>
  <cp:lastPrinted>2017-05-30T08:30:25Z</cp:lastPrinted>
  <dcterms:created xsi:type="dcterms:W3CDTF">2004-12-14T13:37:45Z</dcterms:created>
  <dcterms:modified xsi:type="dcterms:W3CDTF">2017-09-22T10:07:43Z</dcterms:modified>
</cp:coreProperties>
</file>